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8" r:id="rId2"/>
    <p:sldId id="259" r:id="rId3"/>
    <p:sldId id="260" r:id="rId4"/>
    <p:sldId id="261" r:id="rId5"/>
    <p:sldId id="262" r:id="rId6"/>
    <p:sldId id="263" r:id="rId7"/>
    <p:sldId id="264"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990E2D5-C020-41C0-BCAD-DDF194084A7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E235AA-F8C6-4D38-9FFD-7130FAB174E1}" type="slidenum">
              <a:rPr lang="ar-IQ" smtClean="0"/>
              <a:t>‹#›</a:t>
            </a:fld>
            <a:endParaRPr lang="ar-IQ"/>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90E2D5-C020-41C0-BCAD-DDF194084A7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90E2D5-C020-41C0-BCAD-DDF194084A7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90E2D5-C020-41C0-BCAD-DDF194084A7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990E2D5-C020-41C0-BCAD-DDF194084A7F}" type="datetimeFigureOut">
              <a:rPr lang="ar-IQ" smtClean="0"/>
              <a:t>02/04/1440</a:t>
            </a:fld>
            <a:endParaRPr lang="ar-IQ"/>
          </a:p>
        </p:txBody>
      </p:sp>
      <p:sp>
        <p:nvSpPr>
          <p:cNvPr id="91" name="Footer Placeholder 90"/>
          <p:cNvSpPr>
            <a:spLocks noGrp="1"/>
          </p:cNvSpPr>
          <p:nvPr>
            <p:ph type="ftr" sz="quarter" idx="11"/>
          </p:nvPr>
        </p:nvSpPr>
        <p:spPr/>
        <p:txBody>
          <a:bodyPr/>
          <a:lstStyle/>
          <a:p>
            <a:endParaRPr lang="ar-IQ"/>
          </a:p>
        </p:txBody>
      </p:sp>
      <p:sp>
        <p:nvSpPr>
          <p:cNvPr id="92" name="Slide Number Placeholder 91"/>
          <p:cNvSpPr>
            <a:spLocks noGrp="1"/>
          </p:cNvSpPr>
          <p:nvPr>
            <p:ph type="sldNum" sz="quarter" idx="12"/>
          </p:nvPr>
        </p:nvSpPr>
        <p:spPr/>
        <p:txBody>
          <a:bodyPr/>
          <a:lstStyle/>
          <a:p>
            <a:fld id="{0AE235AA-F8C6-4D38-9FFD-7130FAB174E1}"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990E2D5-C020-41C0-BCAD-DDF194084A7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990E2D5-C020-41C0-BCAD-DDF194084A7F}"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990E2D5-C020-41C0-BCAD-DDF194084A7F}"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0E2D5-C020-41C0-BCAD-DDF194084A7F}"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0E2D5-C020-41C0-BCAD-DDF194084A7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E235AA-F8C6-4D38-9FFD-7130FAB174E1}" type="slidenum">
              <a:rPr lang="ar-IQ" smtClean="0"/>
              <a:t>‹#›</a:t>
            </a:fld>
            <a:endParaRPr lang="ar-IQ"/>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990E2D5-C020-41C0-BCAD-DDF194084A7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E235AA-F8C6-4D38-9FFD-7130FAB174E1}" type="slidenum">
              <a:rPr lang="ar-IQ" smtClean="0"/>
              <a:t>‹#›</a:t>
            </a:fld>
            <a:endParaRPr lang="ar-IQ"/>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990E2D5-C020-41C0-BCAD-DDF194084A7F}" type="datetimeFigureOut">
              <a:rPr lang="ar-IQ" smtClean="0"/>
              <a:t>02/04/1440</a:t>
            </a:fld>
            <a:endParaRPr lang="ar-IQ"/>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AE235AA-F8C6-4D38-9FFD-7130FAB174E1}"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979712" y="4581128"/>
            <a:ext cx="4572000" cy="1569660"/>
          </a:xfrm>
          <a:prstGeom prst="rect">
            <a:avLst/>
          </a:prstGeom>
        </p:spPr>
        <p:txBody>
          <a:bodyPr>
            <a:spAutoFit/>
          </a:bodyPr>
          <a:lstStyle/>
          <a:p>
            <a:r>
              <a:rPr lang="ar-IQ" sz="4800" b="1" dirty="0">
                <a:solidFill>
                  <a:srgbClr val="FFFF00"/>
                </a:solidFill>
              </a:rPr>
              <a:t>الحركات الارضية</a:t>
            </a:r>
            <a:br>
              <a:rPr lang="ar-IQ" sz="4800" b="1" dirty="0">
                <a:solidFill>
                  <a:srgbClr val="FFFF00"/>
                </a:solidFill>
              </a:rPr>
            </a:br>
            <a:r>
              <a:rPr lang="en-US" sz="4800" b="1" dirty="0">
                <a:solidFill>
                  <a:srgbClr val="FFFF00"/>
                </a:solidFill>
              </a:rPr>
              <a:t>FLOOR EXERCISE</a:t>
            </a:r>
            <a:endParaRPr lang="en-US" sz="4800" dirty="0">
              <a:solidFill>
                <a:srgbClr val="FFFF00"/>
              </a:solidFill>
            </a:endParaRPr>
          </a:p>
        </p:txBody>
      </p:sp>
    </p:spTree>
    <p:extLst>
      <p:ext uri="{BB962C8B-B14F-4D97-AF65-F5344CB8AC3E}">
        <p14:creationId xmlns:p14="http://schemas.microsoft.com/office/powerpoint/2010/main" val="4103895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222895"/>
            <a:ext cx="8568952" cy="6555641"/>
          </a:xfrm>
          <a:prstGeom prst="rect">
            <a:avLst/>
          </a:prstGeom>
        </p:spPr>
        <p:txBody>
          <a:bodyPr wrap="square">
            <a:spAutoFit/>
          </a:bodyPr>
          <a:lstStyle/>
          <a:p>
            <a:r>
              <a:rPr lang="ar-SA" sz="2000" b="1" u="sng" dirty="0">
                <a:solidFill>
                  <a:srgbClr val="FFFF00"/>
                </a:solidFill>
              </a:rPr>
              <a:t>المادة : 10.1: وصف التمرين</a:t>
            </a:r>
            <a:endParaRPr lang="en-US" sz="2000" u="sng" dirty="0">
              <a:solidFill>
                <a:srgbClr val="FFFF00"/>
              </a:solidFill>
            </a:endParaRPr>
          </a:p>
          <a:p>
            <a:r>
              <a:rPr lang="ar-SA" sz="2000" b="1" dirty="0"/>
              <a:t>         </a:t>
            </a:r>
            <a:r>
              <a:rPr lang="ar-JO" sz="2000" b="1" dirty="0"/>
              <a:t>تتكون اغلب التمارين من حركات </a:t>
            </a:r>
            <a:r>
              <a:rPr lang="ar-JO" sz="2000" b="1" dirty="0" err="1"/>
              <a:t>أكروباتيكية</a:t>
            </a:r>
            <a:r>
              <a:rPr lang="ar-JO" sz="2000" b="1" dirty="0"/>
              <a:t> مربوطة بحركات </a:t>
            </a:r>
            <a:r>
              <a:rPr lang="ar-JO" sz="2000" b="1" dirty="0" err="1"/>
              <a:t>جمناستيكية</a:t>
            </a:r>
            <a:r>
              <a:rPr lang="ar-JO" sz="2000" b="1" dirty="0"/>
              <a:t> مثل حركات القوة ، </a:t>
            </a:r>
            <a:endParaRPr lang="en-US" sz="2000" dirty="0"/>
          </a:p>
          <a:p>
            <a:r>
              <a:rPr lang="ar-SA" sz="2000" b="1" dirty="0"/>
              <a:t>        </a:t>
            </a:r>
            <a:r>
              <a:rPr lang="ar-JO" sz="2000" b="1" dirty="0"/>
              <a:t>التوازن ، المرونة والوقوف على اليدين وربط الحركات التعبيرية وهذه جميعها تشكل ايقاع التمارين</a:t>
            </a:r>
            <a:r>
              <a:rPr lang="ar-SA" sz="2000" b="1" dirty="0"/>
              <a:t>  </a:t>
            </a:r>
            <a:r>
              <a:rPr lang="ar-SA" sz="2000" b="1" dirty="0" smtClean="0"/>
              <a:t> </a:t>
            </a:r>
            <a:r>
              <a:rPr lang="ar-JO" sz="2000" b="1" dirty="0"/>
              <a:t>على الحركات الارضية وتنفذ على مساحه 12 م * 12 م</a:t>
            </a:r>
            <a:endParaRPr lang="en-US" sz="2000" dirty="0"/>
          </a:p>
          <a:p>
            <a:r>
              <a:rPr lang="ar-SA" sz="2000" b="1" u="sng" dirty="0">
                <a:solidFill>
                  <a:srgbClr val="FF0000"/>
                </a:solidFill>
              </a:rPr>
              <a:t>المادة : 10.2</a:t>
            </a:r>
            <a:r>
              <a:rPr lang="ar-IQ" sz="2000" b="1" u="sng" dirty="0">
                <a:solidFill>
                  <a:srgbClr val="FF0000"/>
                </a:solidFill>
              </a:rPr>
              <a:t> محتوى وبناء التمرين</a:t>
            </a:r>
            <a:endParaRPr lang="en-US" sz="2000" u="sng" dirty="0">
              <a:solidFill>
                <a:srgbClr val="FF0000"/>
              </a:solidFill>
            </a:endParaRPr>
          </a:p>
          <a:p>
            <a:r>
              <a:rPr lang="ar-IQ" sz="2000" b="1" u="sng" dirty="0">
                <a:solidFill>
                  <a:srgbClr val="FF0000"/>
                </a:solidFill>
              </a:rPr>
              <a:t>المادة : 10,2,1معلومات حض التمرين</a:t>
            </a:r>
            <a:endParaRPr lang="en-US" sz="2000" u="sng" dirty="0">
              <a:solidFill>
                <a:srgbClr val="FF0000"/>
              </a:solidFill>
            </a:endParaRPr>
          </a:p>
          <a:p>
            <a:r>
              <a:rPr lang="ar-SA" sz="2000" b="1" dirty="0"/>
              <a:t>1. </a:t>
            </a:r>
            <a:r>
              <a:rPr lang="ar-JO" sz="2000" b="1" dirty="0"/>
              <a:t>يجب ان يبدأ اللاعب حركاته من داخل منطقة البساط الأرضي من الوقوف الثابت وبرجلين مضمومتين .  </a:t>
            </a:r>
            <a:endParaRPr lang="en-US" sz="2000" dirty="0"/>
          </a:p>
          <a:p>
            <a:r>
              <a:rPr lang="en-US" sz="2000" b="1" dirty="0"/>
              <a:t>     </a:t>
            </a:r>
            <a:r>
              <a:rPr lang="ar-JO" sz="2000" b="1" dirty="0"/>
              <a:t>يبدأ تقويم التمرين من الحركة الأولى لقدم اللاعب</a:t>
            </a:r>
            <a:r>
              <a:rPr lang="en-US" sz="2000" b="1" dirty="0"/>
              <a:t>      </a:t>
            </a:r>
            <a:endParaRPr lang="en-US" sz="2000" dirty="0"/>
          </a:p>
          <a:p>
            <a:r>
              <a:rPr lang="ar-SA" sz="2000" b="1" dirty="0"/>
              <a:t>2.</a:t>
            </a:r>
            <a:r>
              <a:rPr lang="ar-JO" sz="2000" b="1" dirty="0"/>
              <a:t> يجب ان يضمن اللاعب فقط الحركات التي يستطيع ان يؤديها بأمان كامل وبدرجة عالية من الجمالية</a:t>
            </a:r>
            <a:endParaRPr lang="en-US" sz="2000" dirty="0"/>
          </a:p>
          <a:p>
            <a:r>
              <a:rPr lang="ar-IQ" sz="2000" b="1" dirty="0"/>
              <a:t> </a:t>
            </a:r>
            <a:r>
              <a:rPr lang="ar-JO" sz="2000" b="1" dirty="0"/>
              <a:t>والسيطرة الفنية</a:t>
            </a:r>
            <a:endParaRPr lang="en-US" sz="2000" dirty="0"/>
          </a:p>
          <a:p>
            <a:r>
              <a:rPr lang="ar-SA" sz="2000" b="1" dirty="0"/>
              <a:t>3. </a:t>
            </a:r>
            <a:r>
              <a:rPr lang="ar-JO" sz="2000" b="1" dirty="0"/>
              <a:t>الأداء الإضافي وبناء التمرين المتوقع هو :</a:t>
            </a:r>
            <a:endParaRPr lang="en-US" sz="2000" dirty="0"/>
          </a:p>
          <a:p>
            <a:r>
              <a:rPr lang="ar-SA" sz="2000" b="1" dirty="0"/>
              <a:t>    أ. </a:t>
            </a:r>
            <a:r>
              <a:rPr lang="ar-JO" sz="2000" b="1" dirty="0"/>
              <a:t>يجب ان يحدث التمرين كليا داخل منطقة البساط والحركات التي تؤدى خارج منطقة البساط تقوم من قبل</a:t>
            </a:r>
            <a:endParaRPr lang="en-US" sz="2000" dirty="0"/>
          </a:p>
          <a:p>
            <a:r>
              <a:rPr lang="ar-SA" sz="2000" b="1" dirty="0"/>
              <a:t>       لجنة </a:t>
            </a:r>
            <a:r>
              <a:rPr lang="en-US" sz="2000" b="1" dirty="0"/>
              <a:t>E </a:t>
            </a:r>
            <a:r>
              <a:rPr lang="ar-JO" sz="2000" b="1" dirty="0"/>
              <a:t>ولكن </a:t>
            </a:r>
            <a:r>
              <a:rPr lang="ar-JO" sz="2000" b="1" dirty="0" err="1"/>
              <a:t>لايعترف</a:t>
            </a:r>
            <a:r>
              <a:rPr lang="ar-JO" sz="2000" b="1" dirty="0"/>
              <a:t> بها من قبل</a:t>
            </a:r>
            <a:r>
              <a:rPr lang="ar-SA" sz="2000" b="1" dirty="0"/>
              <a:t> لجنة </a:t>
            </a:r>
            <a:r>
              <a:rPr lang="en-US" sz="2000" b="1" dirty="0"/>
              <a:t>D</a:t>
            </a:r>
            <a:endParaRPr lang="en-US" sz="2000" dirty="0"/>
          </a:p>
          <a:p>
            <a:r>
              <a:rPr lang="ar-SA" sz="2000" b="1" dirty="0"/>
              <a:t>         </a:t>
            </a:r>
            <a:r>
              <a:rPr lang="ar-JO" sz="2000" b="1" dirty="0"/>
              <a:t>* المساحة المحددة لمنطقة البساط محددة بخطوط حدودية وهذه الخطوط تعتبر جزء من منطقة البساط</a:t>
            </a:r>
            <a:endParaRPr lang="en-US" sz="2000" dirty="0"/>
          </a:p>
          <a:p>
            <a:r>
              <a:rPr lang="ar-JO" sz="2000" b="1" dirty="0"/>
              <a:t>                            للاعب الخطو فوقها ولكن ليس خارجها</a:t>
            </a:r>
            <a:r>
              <a:rPr lang="en-US" sz="2000" b="1" dirty="0"/>
              <a:t>  </a:t>
            </a:r>
            <a:r>
              <a:rPr lang="ar-SA" sz="2000" b="1" dirty="0"/>
              <a:t>             </a:t>
            </a:r>
            <a:r>
              <a:rPr lang="ar-JO" sz="2000" b="1" dirty="0"/>
              <a:t>. ومسموح</a:t>
            </a:r>
            <a:endParaRPr lang="en-US" sz="2000" dirty="0"/>
          </a:p>
          <a:p>
            <a:r>
              <a:rPr lang="ar-JO" sz="2000" b="1" dirty="0"/>
              <a:t>         * الخروج من منطقة البساط يتم السيطرة عليها بواسطة حكمين للخط الذين يجلسان بشكل </a:t>
            </a:r>
            <a:r>
              <a:rPr lang="ar-JO" sz="2000" b="1" dirty="0" smtClean="0"/>
              <a:t>قطري</a:t>
            </a:r>
            <a:r>
              <a:rPr lang="ar-SA" sz="2000" b="1" dirty="0" smtClean="0"/>
              <a:t>  </a:t>
            </a:r>
            <a:r>
              <a:rPr lang="ar-JO" sz="2000" b="1" dirty="0" smtClean="0"/>
              <a:t> </a:t>
            </a:r>
            <a:r>
              <a:rPr lang="ar-JO" sz="2000" b="1" dirty="0"/>
              <a:t>وباتجاهين متعاكسين وكل منهما مس</a:t>
            </a:r>
            <a:r>
              <a:rPr lang="ar-SA" sz="2000" b="1" dirty="0" err="1"/>
              <a:t>ؤو</a:t>
            </a:r>
            <a:r>
              <a:rPr lang="ar-JO" sz="2000" b="1" dirty="0"/>
              <a:t>ل عن الخطين القريبين منهما . وأي خروقات للخط يقوم  </a:t>
            </a:r>
            <a:endParaRPr lang="en-US" sz="2000" dirty="0"/>
          </a:p>
          <a:p>
            <a:r>
              <a:rPr lang="ar-SA" sz="2000" b="1" dirty="0"/>
              <a:t>             </a:t>
            </a:r>
            <a:r>
              <a:rPr lang="ar-JO" sz="2000" b="1" dirty="0"/>
              <a:t>حكمي الخط بإعلام رئيس لجنة الجهاز ليتخذ الخصومات المناسبة من الدرجة النهائية وفق </a:t>
            </a:r>
            <a:endParaRPr lang="ar-IQ" sz="2000" dirty="0"/>
          </a:p>
        </p:txBody>
      </p:sp>
    </p:spTree>
    <p:extLst>
      <p:ext uri="{BB962C8B-B14F-4D97-AF65-F5344CB8AC3E}">
        <p14:creationId xmlns:p14="http://schemas.microsoft.com/office/powerpoint/2010/main" val="4052008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88640"/>
            <a:ext cx="8424936" cy="4524315"/>
          </a:xfrm>
          <a:prstGeom prst="rect">
            <a:avLst/>
          </a:prstGeom>
        </p:spPr>
        <p:txBody>
          <a:bodyPr wrap="square">
            <a:spAutoFit/>
          </a:bodyPr>
          <a:lstStyle/>
          <a:p>
            <a:r>
              <a:rPr lang="en-US" b="1" u="sng" dirty="0">
                <a:solidFill>
                  <a:srgbClr val="FFFF00"/>
                </a:solidFill>
              </a:rPr>
              <a:t>D </a:t>
            </a:r>
            <a:r>
              <a:rPr lang="en-US" sz="3600" b="1" u="sng" dirty="0">
                <a:solidFill>
                  <a:srgbClr val="FFFF00"/>
                </a:solidFill>
              </a:rPr>
              <a:t>   </a:t>
            </a:r>
            <a:r>
              <a:rPr lang="ar-IQ" sz="3600" b="1" u="sng" dirty="0">
                <a:solidFill>
                  <a:srgbClr val="FFFF00"/>
                </a:solidFill>
              </a:rPr>
              <a:t>المادة 10,2,2معلومات حول درجة لجنة</a:t>
            </a:r>
            <a:endParaRPr lang="en-US" sz="3600" u="sng" dirty="0">
              <a:solidFill>
                <a:srgbClr val="FFFF00"/>
              </a:solidFill>
            </a:endParaRPr>
          </a:p>
          <a:p>
            <a:r>
              <a:rPr lang="ar-SA" sz="3600" b="1" u="sng" dirty="0">
                <a:solidFill>
                  <a:srgbClr val="92D050"/>
                </a:solidFill>
              </a:rPr>
              <a:t>1. </a:t>
            </a:r>
            <a:r>
              <a:rPr lang="ar-JO" sz="3600" b="1" u="sng" dirty="0">
                <a:solidFill>
                  <a:srgbClr val="92D050"/>
                </a:solidFill>
              </a:rPr>
              <a:t>.  المجاميع الحركية في الحركات الأرضية هي  : </a:t>
            </a:r>
            <a:endParaRPr lang="en-US" sz="3600" u="sng" dirty="0">
              <a:solidFill>
                <a:srgbClr val="92D050"/>
              </a:solidFill>
            </a:endParaRPr>
          </a:p>
          <a:p>
            <a:r>
              <a:rPr lang="ar-JO" sz="3600" b="1" dirty="0"/>
              <a:t>                 م1 . الحركات الغير </a:t>
            </a:r>
            <a:r>
              <a:rPr lang="ar-JO" sz="3600" b="1" dirty="0" err="1"/>
              <a:t>اكروباتيكية</a:t>
            </a:r>
            <a:r>
              <a:rPr lang="ar-JO" sz="3600" b="1" dirty="0"/>
              <a:t> </a:t>
            </a:r>
            <a:endParaRPr lang="en-US" sz="3600" dirty="0"/>
          </a:p>
          <a:p>
            <a:r>
              <a:rPr lang="ar-JO" sz="3600" b="1" dirty="0"/>
              <a:t>                 م2 . الحركات </a:t>
            </a:r>
            <a:r>
              <a:rPr lang="ar-JO" sz="3600" b="1" dirty="0" err="1"/>
              <a:t>الأكروباتيكية</a:t>
            </a:r>
            <a:r>
              <a:rPr lang="ar-JO" sz="3600" b="1" dirty="0"/>
              <a:t> الأمامية</a:t>
            </a:r>
            <a:endParaRPr lang="en-US" sz="3600" dirty="0"/>
          </a:p>
          <a:p>
            <a:r>
              <a:rPr lang="ar-JO" sz="3600" b="1" dirty="0"/>
              <a:t>                م3 . الحركات </a:t>
            </a:r>
            <a:r>
              <a:rPr lang="ar-JO" sz="3600" b="1" dirty="0" err="1"/>
              <a:t>الأكروباتيكية</a:t>
            </a:r>
            <a:r>
              <a:rPr lang="ar-JO" sz="3600" b="1" dirty="0"/>
              <a:t> الخلفية</a:t>
            </a:r>
            <a:endParaRPr lang="en-US" sz="3600" dirty="0"/>
          </a:p>
          <a:p>
            <a:r>
              <a:rPr lang="ar-JO" sz="3600" b="1" dirty="0"/>
              <a:t>                م4 .  الحركات </a:t>
            </a:r>
            <a:r>
              <a:rPr lang="ar-JO" sz="3600" b="1" dirty="0" err="1"/>
              <a:t>الأكروباتيكية</a:t>
            </a:r>
            <a:r>
              <a:rPr lang="ar-JO" sz="3600" b="1" dirty="0"/>
              <a:t> الجانبية ، والقفزات الخلفية مع ½ لفة للقلبات الهوائية الأمامية للقلبات الهوائية الخلفية</a:t>
            </a:r>
            <a:r>
              <a:rPr lang="en-US" sz="3600" b="1" dirty="0"/>
              <a:t> </a:t>
            </a:r>
            <a:r>
              <a:rPr lang="ar-JO" sz="3600" b="1" dirty="0" smtClean="0"/>
              <a:t>والقفزات </a:t>
            </a:r>
            <a:r>
              <a:rPr lang="ar-JO" sz="3600" b="1" dirty="0"/>
              <a:t>الأمامية مع ½ لفة</a:t>
            </a:r>
            <a:endParaRPr lang="en-US" sz="3600" dirty="0"/>
          </a:p>
        </p:txBody>
      </p:sp>
    </p:spTree>
    <p:extLst>
      <p:ext uri="{BB962C8B-B14F-4D97-AF65-F5344CB8AC3E}">
        <p14:creationId xmlns:p14="http://schemas.microsoft.com/office/powerpoint/2010/main" val="602641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526992463"/>
              </p:ext>
            </p:extLst>
          </p:nvPr>
        </p:nvGraphicFramePr>
        <p:xfrm>
          <a:off x="899593" y="188642"/>
          <a:ext cx="7272807" cy="6151969"/>
        </p:xfrm>
        <a:graphic>
          <a:graphicData uri="http://schemas.openxmlformats.org/drawingml/2006/table">
            <a:tbl>
              <a:tblPr rtl="1" firstRow="1" firstCol="1" bandRow="1">
                <a:tableStyleId>{5C22544A-7EE6-4342-B048-85BDC9FD1C3A}</a:tableStyleId>
              </a:tblPr>
              <a:tblGrid>
                <a:gridCol w="4335270"/>
                <a:gridCol w="979947"/>
                <a:gridCol w="979947"/>
                <a:gridCol w="977643"/>
              </a:tblGrid>
              <a:tr h="422095">
                <a:tc>
                  <a:txBody>
                    <a:bodyPr/>
                    <a:lstStyle/>
                    <a:p>
                      <a:pPr algn="ctr" rtl="1">
                        <a:lnSpc>
                          <a:spcPct val="107000"/>
                        </a:lnSpc>
                        <a:spcAft>
                          <a:spcPts val="0"/>
                        </a:spcAft>
                        <a:tabLst>
                          <a:tab pos="979170" algn="l"/>
                        </a:tabLst>
                      </a:pPr>
                      <a:r>
                        <a:rPr lang="ar-IQ" sz="1000" dirty="0" err="1">
                          <a:effectLst/>
                        </a:rPr>
                        <a:t>الخطا</a:t>
                      </a:r>
                      <a:endParaRPr lang="en-US" sz="1000" dirty="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بسيط</a:t>
                      </a:r>
                      <a:endParaRPr lang="en-US" sz="1000">
                        <a:effectLst/>
                      </a:endParaRPr>
                    </a:p>
                    <a:p>
                      <a:pPr algn="ctr" rtl="1">
                        <a:lnSpc>
                          <a:spcPct val="107000"/>
                        </a:lnSpc>
                        <a:spcAft>
                          <a:spcPts val="0"/>
                        </a:spcAft>
                        <a:tabLst>
                          <a:tab pos="979170" algn="l"/>
                        </a:tabLst>
                      </a:pPr>
                      <a:r>
                        <a:rPr lang="ar-IQ" sz="1000">
                          <a:effectLst/>
                        </a:rPr>
                        <a:t>0.10</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متوسط</a:t>
                      </a:r>
                      <a:endParaRPr lang="en-US" sz="1000">
                        <a:effectLst/>
                      </a:endParaRPr>
                    </a:p>
                    <a:p>
                      <a:pPr algn="ctr" rtl="1">
                        <a:lnSpc>
                          <a:spcPct val="107000"/>
                        </a:lnSpc>
                        <a:spcAft>
                          <a:spcPts val="0"/>
                        </a:spcAft>
                        <a:tabLst>
                          <a:tab pos="979170" algn="l"/>
                        </a:tabLst>
                      </a:pPr>
                      <a:r>
                        <a:rPr lang="ar-IQ" sz="1000">
                          <a:effectLst/>
                        </a:rPr>
                        <a:t>0.30</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كبير</a:t>
                      </a:r>
                      <a:endParaRPr lang="en-US" sz="1000">
                        <a:effectLst/>
                      </a:endParaRPr>
                    </a:p>
                    <a:p>
                      <a:pPr algn="ctr" rtl="1">
                        <a:lnSpc>
                          <a:spcPct val="107000"/>
                        </a:lnSpc>
                        <a:spcAft>
                          <a:spcPts val="0"/>
                        </a:spcAft>
                        <a:tabLst>
                          <a:tab pos="979170" algn="l"/>
                        </a:tabLst>
                      </a:pPr>
                      <a:r>
                        <a:rPr lang="ar-IQ" sz="1000">
                          <a:effectLst/>
                        </a:rPr>
                        <a:t>0.50</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JO" sz="1000">
                          <a:effectLst/>
                        </a:rPr>
                        <a:t>الارتفاع الغير كافي في الحركات الأكروباتيكية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43311">
                <a:tc>
                  <a:txBody>
                    <a:bodyPr/>
                    <a:lstStyle/>
                    <a:p>
                      <a:pPr algn="ctr" rtl="1">
                        <a:lnSpc>
                          <a:spcPct val="107000"/>
                        </a:lnSpc>
                        <a:spcAft>
                          <a:spcPts val="0"/>
                        </a:spcAft>
                        <a:tabLst>
                          <a:tab pos="979170" algn="l"/>
                        </a:tabLst>
                      </a:pPr>
                      <a:r>
                        <a:rPr lang="ar-JO" sz="1000">
                          <a:effectLst/>
                        </a:rPr>
                        <a:t>نقص المرونة في حركات الثبات والحركات الجمناستيكية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422095">
                <a:tc>
                  <a:txBody>
                    <a:bodyPr/>
                    <a:lstStyle/>
                    <a:p>
                      <a:pPr algn="ctr" rtl="1">
                        <a:lnSpc>
                          <a:spcPct val="107000"/>
                        </a:lnSpc>
                        <a:spcAft>
                          <a:spcPts val="0"/>
                        </a:spcAft>
                        <a:tabLst>
                          <a:tab pos="979170" algn="l"/>
                        </a:tabLst>
                      </a:pPr>
                      <a:r>
                        <a:rPr lang="ar-JO" sz="1000">
                          <a:effectLst/>
                        </a:rPr>
                        <a:t>الحركات الأكروباتيكية للدحرجة بدون ارتكاز اليدين</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على ظهر اليدين</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بدون الارتكاز على اليدين</a:t>
                      </a:r>
                      <a:endParaRPr lang="en-US" sz="1000">
                        <a:effectLst/>
                        <a:latin typeface="Calibri"/>
                        <a:ea typeface="Calibri"/>
                        <a:cs typeface="Arial"/>
                      </a:endParaRPr>
                    </a:p>
                  </a:txBody>
                  <a:tcPr marL="59538" marR="59538" marT="0" marB="0" anchor="ctr"/>
                </a:tc>
              </a:tr>
              <a:tr h="343311">
                <a:tc>
                  <a:txBody>
                    <a:bodyPr/>
                    <a:lstStyle/>
                    <a:p>
                      <a:pPr algn="ctr" rtl="1">
                        <a:lnSpc>
                          <a:spcPct val="107000"/>
                        </a:lnSpc>
                        <a:spcAft>
                          <a:spcPts val="0"/>
                        </a:spcAft>
                        <a:tabLst>
                          <a:tab pos="979170" algn="l"/>
                        </a:tabLst>
                      </a:pPr>
                      <a:r>
                        <a:rPr lang="ar-JO" sz="1000">
                          <a:effectLst/>
                        </a:rPr>
                        <a:t>التوقف &gt; 2 ثانية قبل الحركات ألأكروباتيكية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423193">
                <a:tc>
                  <a:txBody>
                    <a:bodyPr/>
                    <a:lstStyle/>
                    <a:p>
                      <a:pPr algn="ctr" rtl="1">
                        <a:lnSpc>
                          <a:spcPct val="107000"/>
                        </a:lnSpc>
                        <a:spcAft>
                          <a:spcPts val="0"/>
                        </a:spcAft>
                        <a:tabLst>
                          <a:tab pos="979170" algn="l"/>
                        </a:tabLst>
                      </a:pPr>
                      <a:r>
                        <a:rPr lang="ar-JO" sz="1000">
                          <a:effectLst/>
                        </a:rPr>
                        <a:t>عدم السيطرة لحظة الهبوط ( كذلك عند الانتقال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JO" sz="1000">
                          <a:effectLst/>
                        </a:rPr>
                        <a:t>سقوط = </a:t>
                      </a:r>
                      <a:r>
                        <a:rPr lang="en-US" sz="1000">
                          <a:effectLst/>
                        </a:rPr>
                        <a:t>1.00</a:t>
                      </a:r>
                      <a:endParaRPr lang="en-US" sz="1000">
                        <a:effectLst/>
                        <a:latin typeface="Calibri"/>
                        <a:ea typeface="Calibri"/>
                        <a:cs typeface="Arial"/>
                      </a:endParaRPr>
                    </a:p>
                  </a:txBody>
                  <a:tcPr marL="59538" marR="59538" marT="0" marB="0" anchor="ctr"/>
                </a:tc>
              </a:tr>
              <a:tr h="343311">
                <a:tc>
                  <a:txBody>
                    <a:bodyPr/>
                    <a:lstStyle/>
                    <a:p>
                      <a:pPr algn="ctr" rtl="1">
                        <a:lnSpc>
                          <a:spcPct val="107000"/>
                        </a:lnSpc>
                        <a:spcAft>
                          <a:spcPts val="0"/>
                        </a:spcAft>
                        <a:tabLst>
                          <a:tab pos="979170" algn="l"/>
                        </a:tabLst>
                      </a:pPr>
                      <a:r>
                        <a:rPr lang="ar-JO" sz="1000">
                          <a:effectLst/>
                        </a:rPr>
                        <a:t>خطوات او انتقالات بسيطة للوصول الى زوايا البساط</a:t>
                      </a:r>
                      <a:endParaRPr lang="en-US" sz="1000">
                        <a:effectLst/>
                        <a:latin typeface="Calibri"/>
                        <a:ea typeface="Calibri"/>
                        <a:cs typeface="Arial"/>
                      </a:endParaRPr>
                    </a:p>
                  </a:txBody>
                  <a:tcPr marL="59538" marR="59538" marT="0" marB="0" anchor="ctr"/>
                </a:tc>
                <a:tc>
                  <a:txBody>
                    <a:bodyPr/>
                    <a:lstStyle/>
                    <a:p>
                      <a:pPr algn="ctr" rtl="0">
                        <a:lnSpc>
                          <a:spcPct val="107000"/>
                        </a:lnSpc>
                        <a:spcAft>
                          <a:spcPts val="0"/>
                        </a:spcAft>
                        <a:tabLst>
                          <a:tab pos="979170" algn="l"/>
                        </a:tabLst>
                      </a:pPr>
                      <a:r>
                        <a:rPr lang="en-US" sz="1000">
                          <a:effectLst/>
                        </a:rPr>
                        <a:t>+ </a:t>
                      </a:r>
                      <a:r>
                        <a:rPr lang="ar-SA" sz="1000">
                          <a:effectLst/>
                        </a:rPr>
                        <a:t> كل مرة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IQ" sz="1000">
                          <a:effectLst/>
                        </a:rPr>
                        <a:t>القفز للهبوط العرضي بعد القلبات</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r>
              <a:tr h="422095">
                <a:tc gridSpan="4">
                  <a:txBody>
                    <a:bodyPr/>
                    <a:lstStyle/>
                    <a:p>
                      <a:pPr algn="ctr" rtl="1">
                        <a:lnSpc>
                          <a:spcPct val="107000"/>
                        </a:lnSpc>
                        <a:spcAft>
                          <a:spcPts val="0"/>
                        </a:spcAft>
                        <a:tabLst>
                          <a:tab pos="979170" algn="l"/>
                        </a:tabLst>
                      </a:pPr>
                      <a:r>
                        <a:rPr lang="ar-IQ" sz="1000">
                          <a:effectLst/>
                        </a:rPr>
                        <a:t> </a:t>
                      </a:r>
                      <a:endParaRPr lang="en-US" sz="1000">
                        <a:effectLst/>
                      </a:endParaRPr>
                    </a:p>
                    <a:p>
                      <a:pPr algn="ctr" rtl="1">
                        <a:lnSpc>
                          <a:spcPct val="107000"/>
                        </a:lnSpc>
                        <a:spcAft>
                          <a:spcPts val="550"/>
                        </a:spcAft>
                        <a:tabLst>
                          <a:tab pos="979170" algn="l"/>
                        </a:tabLst>
                      </a:pPr>
                      <a:r>
                        <a:rPr lang="ar-IQ" sz="1000">
                          <a:effectLst/>
                        </a:rPr>
                        <a:t>خصومات </a:t>
                      </a:r>
                      <a:r>
                        <a:rPr lang="ar-SA" sz="1000">
                          <a:effectLst/>
                        </a:rPr>
                        <a:t>لجنة </a:t>
                      </a:r>
                      <a:r>
                        <a:rPr lang="en-US" sz="1000">
                          <a:effectLst/>
                        </a:rPr>
                        <a:t>D</a:t>
                      </a:r>
                      <a:endParaRPr lang="en-US" sz="1000">
                        <a:effectLst/>
                        <a:latin typeface="Calibri"/>
                        <a:ea typeface="Calibri"/>
                        <a:cs typeface="Arial"/>
                      </a:endParaRPr>
                    </a:p>
                  </a:txBody>
                  <a:tcPr marL="59538" marR="59538"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422095">
                <a:tc>
                  <a:txBody>
                    <a:bodyPr/>
                    <a:lstStyle/>
                    <a:p>
                      <a:pPr algn="ctr" rtl="1">
                        <a:lnSpc>
                          <a:spcPct val="107000"/>
                        </a:lnSpc>
                        <a:spcAft>
                          <a:spcPts val="0"/>
                        </a:spcAft>
                        <a:tabLst>
                          <a:tab pos="979170" algn="l"/>
                        </a:tabLst>
                      </a:pPr>
                      <a:r>
                        <a:rPr lang="ar-JO" sz="1000">
                          <a:effectLst/>
                        </a:rPr>
                        <a:t>التمرين اطول من 70 ثانية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JO" sz="1000">
                          <a:effectLst/>
                        </a:rPr>
                        <a:t>&lt; من 2 ثانية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JO" sz="1000">
                          <a:effectLst/>
                        </a:rPr>
                        <a:t>&gt; 2 – 5 ثانية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JO" sz="1000">
                          <a:effectLst/>
                        </a:rPr>
                        <a:t>&gt; 5 ثانية</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JO" sz="1000" dirty="0">
                          <a:effectLst/>
                        </a:rPr>
                        <a:t>هبوط غير قانوني او من مجموعة الحركات الغير </a:t>
                      </a:r>
                      <a:r>
                        <a:rPr lang="ar-JO" sz="1000" dirty="0" err="1">
                          <a:effectLst/>
                        </a:rPr>
                        <a:t>اكروباتيكية</a:t>
                      </a:r>
                      <a:r>
                        <a:rPr lang="ar-JO" sz="1000" dirty="0">
                          <a:effectLst/>
                        </a:rPr>
                        <a:t> ( دحرجة )</a:t>
                      </a:r>
                      <a:endParaRPr lang="en-US" sz="1000" dirty="0">
                        <a:effectLst/>
                        <a:latin typeface="Calibri"/>
                        <a:ea typeface="Calibri"/>
                        <a:cs typeface="Arial"/>
                      </a:endParaRPr>
                    </a:p>
                  </a:txBody>
                  <a:tcPr marL="59538" marR="59538" marT="0" marB="0" anchor="ctr"/>
                </a:tc>
                <a:tc gridSpan="3">
                  <a:txBody>
                    <a:bodyPr/>
                    <a:lstStyle/>
                    <a:p>
                      <a:pPr algn="ctr" rtl="1">
                        <a:lnSpc>
                          <a:spcPct val="107000"/>
                        </a:lnSpc>
                        <a:spcAft>
                          <a:spcPts val="0"/>
                        </a:spcAft>
                        <a:tabLst>
                          <a:tab pos="979170" algn="l"/>
                        </a:tabLst>
                      </a:pPr>
                      <a:r>
                        <a:rPr lang="ar-SA" sz="1000">
                          <a:effectLst/>
                        </a:rPr>
                        <a:t>عدم الاعتراف بالحركه من قبل لجنة </a:t>
                      </a:r>
                      <a:r>
                        <a:rPr lang="en-US" sz="1000">
                          <a:effectLst/>
                        </a:rPr>
                        <a:t>D</a:t>
                      </a:r>
                      <a:endParaRPr lang="en-US" sz="1000">
                        <a:effectLst/>
                        <a:latin typeface="Calibri"/>
                        <a:ea typeface="Calibri"/>
                        <a:cs typeface="Arial"/>
                      </a:endParaRPr>
                    </a:p>
                  </a:txBody>
                  <a:tcPr marL="59538" marR="59538" marT="0" marB="0" anchor="ctr"/>
                </a:tc>
                <a:tc hMerge="1">
                  <a:txBody>
                    <a:bodyPr/>
                    <a:lstStyle/>
                    <a:p>
                      <a:pPr rtl="1"/>
                      <a:endParaRPr lang="ar-IQ"/>
                    </a:p>
                  </a:txBody>
                  <a:tcPr/>
                </a:tc>
                <a:tc hMerge="1">
                  <a:txBody>
                    <a:bodyPr/>
                    <a:lstStyle/>
                    <a:p>
                      <a:pPr rtl="1"/>
                      <a:endParaRPr lang="ar-IQ"/>
                    </a:p>
                  </a:txBody>
                  <a:tcPr/>
                </a:tc>
              </a:tr>
              <a:tr h="323546">
                <a:tc>
                  <a:txBody>
                    <a:bodyPr/>
                    <a:lstStyle/>
                    <a:p>
                      <a:pPr algn="ctr" rtl="1">
                        <a:lnSpc>
                          <a:spcPct val="107000"/>
                        </a:lnSpc>
                        <a:spcAft>
                          <a:spcPts val="0"/>
                        </a:spcAft>
                        <a:tabLst>
                          <a:tab pos="979170" algn="l"/>
                        </a:tabLst>
                      </a:pPr>
                      <a:r>
                        <a:rPr lang="ar-JO" sz="1000">
                          <a:effectLst/>
                        </a:rPr>
                        <a:t>لمس يد أو قدم واحدة خارج  البساط</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422095">
                <a:tc>
                  <a:txBody>
                    <a:bodyPr/>
                    <a:lstStyle/>
                    <a:p>
                      <a:pPr algn="ctr" rtl="1">
                        <a:lnSpc>
                          <a:spcPct val="107000"/>
                        </a:lnSpc>
                        <a:spcAft>
                          <a:spcPts val="0"/>
                        </a:spcAft>
                        <a:tabLst>
                          <a:tab pos="979170" algn="l"/>
                        </a:tabLst>
                      </a:pPr>
                      <a:r>
                        <a:rPr lang="ar-JO" sz="1000">
                          <a:effectLst/>
                        </a:rPr>
                        <a:t>لمس اليدين او القدمين او يد وقدم او أي جزء من الجسم خارج منطقة البساط</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JO" sz="1000">
                          <a:effectLst/>
                        </a:rPr>
                        <a:t>الهبوط مباشرة خارج منطقة البساط</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IQ" sz="1000">
                          <a:effectLst/>
                        </a:rPr>
                        <a:t>عدم المرور الى ومن كل زاوية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IQ" sz="1000">
                          <a:effectLst/>
                        </a:rPr>
                        <a:t>عدم اداء قلبتين هوائيتين ( للمتقدمين)</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dirty="0">
                          <a:effectLst/>
                        </a:rPr>
                        <a:t> </a:t>
                      </a:r>
                      <a:endParaRPr lang="en-US" sz="1000" dirty="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JO" sz="1000">
                          <a:effectLst/>
                        </a:rPr>
                        <a:t>بداية الحركة من خارج منطقة البساط</a:t>
                      </a:r>
                      <a:endParaRPr lang="en-US" sz="1000">
                        <a:effectLst/>
                        <a:latin typeface="Calibri"/>
                        <a:ea typeface="Calibri"/>
                        <a:cs typeface="Arial"/>
                      </a:endParaRPr>
                    </a:p>
                  </a:txBody>
                  <a:tcPr marL="59538" marR="59538" marT="0" marB="0" anchor="ctr"/>
                </a:tc>
                <a:tc gridSpan="3">
                  <a:txBody>
                    <a:bodyPr/>
                    <a:lstStyle/>
                    <a:p>
                      <a:pPr algn="ctr" rtl="1">
                        <a:lnSpc>
                          <a:spcPct val="107000"/>
                        </a:lnSpc>
                        <a:spcAft>
                          <a:spcPts val="0"/>
                        </a:spcAft>
                        <a:tabLst>
                          <a:tab pos="979170" algn="l"/>
                        </a:tabLst>
                      </a:pPr>
                      <a:r>
                        <a:rPr lang="ar-JO" sz="1000" dirty="0" err="1">
                          <a:effectLst/>
                        </a:rPr>
                        <a:t>لاقيمة</a:t>
                      </a:r>
                      <a:r>
                        <a:rPr lang="ar-JO" sz="1000" dirty="0">
                          <a:effectLst/>
                        </a:rPr>
                        <a:t> صعوبة لها</a:t>
                      </a:r>
                      <a:endParaRPr lang="en-US" sz="1000" dirty="0">
                        <a:effectLst/>
                        <a:latin typeface="Calibri"/>
                        <a:ea typeface="Calibri"/>
                        <a:cs typeface="Arial"/>
                      </a:endParaRPr>
                    </a:p>
                  </a:txBody>
                  <a:tcPr marL="59538" marR="59538" marT="0" marB="0" anchor="ctr"/>
                </a:tc>
                <a:tc hMerge="1">
                  <a:txBody>
                    <a:bodyPr/>
                    <a:lstStyle/>
                    <a:p>
                      <a:pPr rtl="1"/>
                      <a:endParaRPr lang="ar-IQ"/>
                    </a:p>
                  </a:txBody>
                  <a:tcPr/>
                </a:tc>
                <a:tc hMerge="1">
                  <a:txBody>
                    <a:bodyPr/>
                    <a:lstStyle/>
                    <a:p>
                      <a:pPr rtl="1"/>
                      <a:endParaRPr lang="ar-IQ"/>
                    </a:p>
                  </a:txBody>
                  <a:tcPr/>
                </a:tc>
              </a:tr>
            </a:tbl>
          </a:graphicData>
        </a:graphic>
      </p:graphicFrame>
    </p:spTree>
    <p:extLst>
      <p:ext uri="{BB962C8B-B14F-4D97-AF65-F5344CB8AC3E}">
        <p14:creationId xmlns:p14="http://schemas.microsoft.com/office/powerpoint/2010/main" val="3116015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49"/>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352928" cy="5688631"/>
          </a:xfrm>
          <a:prstGeom prst="rect">
            <a:avLst/>
          </a:prstGeom>
          <a:noFill/>
          <a:ln>
            <a:solidFill>
              <a:schemeClr val="tx1"/>
            </a:solidFill>
          </a:ln>
        </p:spPr>
      </p:pic>
    </p:spTree>
    <p:extLst>
      <p:ext uri="{BB962C8B-B14F-4D97-AF65-F5344CB8AC3E}">
        <p14:creationId xmlns:p14="http://schemas.microsoft.com/office/powerpoint/2010/main" val="2436159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179512" y="632478"/>
            <a:ext cx="8784976" cy="2308324"/>
          </a:xfrm>
          <a:prstGeom prst="rect">
            <a:avLst/>
          </a:prstGeom>
        </p:spPr>
        <p:txBody>
          <a:bodyPr wrap="square">
            <a:spAutoFit/>
          </a:bodyPr>
          <a:lstStyle/>
          <a:p>
            <a:pPr lvl="0" algn="just"/>
            <a:r>
              <a:rPr lang="ar-YE" sz="2400" b="1" u="sng" dirty="0">
                <a:solidFill>
                  <a:srgbClr val="92D050"/>
                </a:solidFill>
              </a:rPr>
              <a:t>الدحرجة الأمامية</a:t>
            </a:r>
            <a:r>
              <a:rPr lang="ar-YE" sz="2400" dirty="0">
                <a:solidFill>
                  <a:srgbClr val="92D050"/>
                </a:solidFill>
              </a:rPr>
              <a:t> </a:t>
            </a:r>
            <a:r>
              <a:rPr lang="ar-YE" sz="2400" dirty="0"/>
              <a:t>: تبدأ الحركة من وضع الجلوس على الاربع ، ويضع المتعلم اليدين على الارض قريبة من موضع القدمين ، ثم يميل بالجسم الى الامام مع ثني الذراعين ليتدحرج الجسم حول محوره العرضي الوهمي مع سحب الراس نحو الصدر وسحب وثني الركبتين على الصدر ، وباستمرار سير الحركة ودوران الجسم حول محوره العرضي تأخذ اجزاء جسم المتعلم بملامسة الارض تباعا وبحركة انسيابية مبتدئة من خلف الرقبة والكتفين والجذع والورك الى ان يعود مركز ثقل الجسم مرة ثانية على القدمين .</a:t>
            </a:r>
            <a:endParaRPr lang="en-US" sz="2400" dirty="0"/>
          </a:p>
        </p:txBody>
      </p:sp>
      <p:sp>
        <p:nvSpPr>
          <p:cNvPr id="10" name="مستطيل 9"/>
          <p:cNvSpPr/>
          <p:nvPr/>
        </p:nvSpPr>
        <p:spPr>
          <a:xfrm>
            <a:off x="2286000" y="0"/>
            <a:ext cx="4572000" cy="523220"/>
          </a:xfrm>
          <a:prstGeom prst="rect">
            <a:avLst/>
          </a:prstGeom>
        </p:spPr>
        <p:txBody>
          <a:bodyPr>
            <a:spAutoFit/>
          </a:bodyPr>
          <a:lstStyle/>
          <a:p>
            <a:pPr lvl="0"/>
            <a:r>
              <a:rPr lang="ar-SA" sz="2800" b="1" u="sng" dirty="0" smtClean="0">
                <a:solidFill>
                  <a:srgbClr val="FFFF00"/>
                </a:solidFill>
              </a:rPr>
              <a:t>مهارات بساط الحركات الارضية</a:t>
            </a:r>
            <a:endParaRPr lang="en-US" sz="2800" b="1" u="sng" dirty="0">
              <a:solidFill>
                <a:srgbClr val="FFFF00"/>
              </a:solidFill>
            </a:endParaRPr>
          </a:p>
        </p:txBody>
      </p:sp>
      <p:pic>
        <p:nvPicPr>
          <p:cNvPr id="2054" name="Picture 6" descr="Scan10023"/>
          <p:cNvPicPr>
            <a:picLocks noChangeAspect="1" noChangeArrowheads="1"/>
          </p:cNvPicPr>
          <p:nvPr/>
        </p:nvPicPr>
        <p:blipFill>
          <a:blip r:embed="rId2">
            <a:lum contrast="60000"/>
            <a:extLst>
              <a:ext uri="{28A0092B-C50C-407E-A947-70E740481C1C}">
                <a14:useLocalDpi xmlns:a14="http://schemas.microsoft.com/office/drawing/2010/main" val="0"/>
              </a:ext>
            </a:extLst>
          </a:blip>
          <a:srcRect l="2174" t="11642" r="-7246"/>
          <a:stretch>
            <a:fillRect/>
          </a:stretch>
        </p:blipFill>
        <p:spPr bwMode="auto">
          <a:xfrm>
            <a:off x="467544" y="3372367"/>
            <a:ext cx="8856983" cy="2648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0117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endParaRPr lang="ar-IQ"/>
          </a:p>
        </p:txBody>
      </p:sp>
      <p:sp>
        <p:nvSpPr>
          <p:cNvPr id="3" name="عنوان 2"/>
          <p:cNvSpPr>
            <a:spLocks noGrp="1"/>
          </p:cNvSpPr>
          <p:nvPr>
            <p:ph type="title"/>
          </p:nvPr>
        </p:nvSpPr>
        <p:spPr/>
        <p:txBody>
          <a:bodyPr/>
          <a:lstStyle/>
          <a:p>
            <a:endParaRPr lang="ar-IQ"/>
          </a:p>
        </p:txBody>
      </p:sp>
    </p:spTree>
    <p:extLst>
      <p:ext uri="{BB962C8B-B14F-4D97-AF65-F5344CB8AC3E}">
        <p14:creationId xmlns:p14="http://schemas.microsoft.com/office/powerpoint/2010/main" val="869674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31</TotalTime>
  <Words>525</Words>
  <Application>Microsoft Office PowerPoint</Application>
  <PresentationFormat>عرض على الشاشة (3:4)‏</PresentationFormat>
  <Paragraphs>90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غماء</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kadhim</dc:creator>
  <cp:lastModifiedBy>kadhim</cp:lastModifiedBy>
  <cp:revision>10</cp:revision>
  <dcterms:created xsi:type="dcterms:W3CDTF">2018-12-09T21:54:24Z</dcterms:created>
  <dcterms:modified xsi:type="dcterms:W3CDTF">2018-12-09T22:25:31Z</dcterms:modified>
</cp:coreProperties>
</file>